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4"/>
  </p:notesMasterIdLst>
  <p:sldIdLst>
    <p:sldId id="256" r:id="rId4"/>
    <p:sldId id="257" r:id="rId5"/>
    <p:sldId id="258" r:id="rId6"/>
    <p:sldId id="259" r:id="rId7"/>
    <p:sldId id="264" r:id="rId8"/>
    <p:sldId id="261" r:id="rId9"/>
    <p:sldId id="260" r:id="rId10"/>
    <p:sldId id="267" r:id="rId11"/>
    <p:sldId id="263" r:id="rId12"/>
    <p:sldId id="268" r:id="rId13"/>
  </p:sldIdLst>
  <p:sldSz cx="9144000" cy="5143500" type="screen16x9"/>
  <p:notesSz cx="6858000" cy="9144000"/>
  <p:embeddedFontLst>
    <p:embeddedFont>
      <p:font typeface="Roboto" pitchFamily="2" charset="0"/>
      <p:regular r:id="rId15"/>
      <p:bold r:id="rId16"/>
      <p:italic r:id="rId17"/>
      <p:boldItalic r:id="rId18"/>
    </p:embeddedFont>
    <p:embeddedFont>
      <p:font typeface="Roboto Black" panose="020B0604020202020204" charset="0"/>
      <p:bold r:id="rId19"/>
      <p:boldItalic r:id="rId20"/>
    </p:embeddedFont>
    <p:embeddedFont>
      <p:font typeface="Roboto Thin" panose="020B0604020202020204" charset="0"/>
      <p:regular r:id="rId21"/>
      <p:bold r:id="rId22"/>
      <p:italic r:id="rId23"/>
      <p:boldItalic r:id="rId24"/>
    </p:embeddedFont>
    <p:embeddedFont>
      <p:font typeface="Dosis"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636E"/>
    <a:srgbClr val="00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41C52BF7-F10D-42DD-8479-FF2DDF1A0279}">
  <a:tblStyle styleId="{41C52BF7-F10D-42DD-8479-FF2DDF1A027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Master" Target="slideMasters/slideMaster3.xml"/><Relationship Id="rId21" Type="http://schemas.openxmlformats.org/officeDocument/2006/relationships/font" Target="fonts/font7.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0.fntdata"/><Relationship Id="rId5" Type="http://schemas.openxmlformats.org/officeDocument/2006/relationships/slide" Target="slides/slide2.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5.fntdata"/><Relationship Id="rId31" Type="http://schemas.microsoft.com/office/2015/10/relationships/revisionInfo" Target="revisionInfo.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Shape 29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101358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Shape 29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Shape 3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752007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2034806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406834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11" name="Shape 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12" name="Shape 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9pPr>
          </a:lstStyle>
          <a:p>
            <a:r>
              <a:t>xx%</a:t>
            </a:r>
          </a:p>
        </p:txBody>
      </p:sp>
      <p:sp>
        <p:nvSpPr>
          <p:cNvPr id="46" name="Shape 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4"/>
        <p:cNvGrpSpPr/>
        <p:nvPr/>
      </p:nvGrpSpPr>
      <p:grpSpPr>
        <a:xfrm>
          <a:off x="0" y="0"/>
          <a:ext cx="0" cy="0"/>
          <a:chOff x="0" y="0"/>
          <a:chExt cx="0" cy="0"/>
        </a:xfrm>
      </p:grpSpPr>
      <p:sp>
        <p:nvSpPr>
          <p:cNvPr id="55" name="Shape 55"/>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Shape 56"/>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Shape 57"/>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Shape 58"/>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Shape 60"/>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Shape 61"/>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Shape 62"/>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Shape 63"/>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Shape 65"/>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Shape 66"/>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Shape 68"/>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Shape 69"/>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Shape 71"/>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Shape 72"/>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Shape 7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Shape 75"/>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Shape 7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Shape 77"/>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Shape 79"/>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Shape 80"/>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Shape 81"/>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9pPr>
          </a:lstStyle>
          <a:p>
            <a:endParaRPr/>
          </a:p>
        </p:txBody>
      </p:sp>
      <p:sp>
        <p:nvSpPr>
          <p:cNvPr id="15" name="Shape 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9pPr>
          </a:lstStyle>
          <a:p>
            <a:endParaRPr/>
          </a:p>
        </p:txBody>
      </p:sp>
      <p:sp>
        <p:nvSpPr>
          <p:cNvPr id="16" name="Shape 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Shape 8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Shape 84"/>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Shape 85"/>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600"/>
              </a:spcBef>
              <a:spcAft>
                <a:spcPts val="0"/>
              </a:spcAft>
              <a:buClr>
                <a:schemeClr val="dk1"/>
              </a:buClr>
              <a:buSzPts val="2400"/>
              <a:buFont typeface="Dosis"/>
              <a:buChar char="●"/>
              <a:defRPr sz="2400" b="0" i="0" u="none" strike="noStrike" cap="none">
                <a:solidFill>
                  <a:schemeClr val="dk1"/>
                </a:solidFill>
                <a:latin typeface="Dosis"/>
                <a:ea typeface="Dosis"/>
                <a:cs typeface="Dosis"/>
                <a:sym typeface="Dosis"/>
              </a:defRPr>
            </a:lvl1pPr>
            <a:lvl2pPr marL="914400" marR="0" lvl="1"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2pPr>
            <a:lvl3pPr marL="1371600" marR="0" lvl="2"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3pPr>
            <a:lvl4pPr marL="1828800" marR="0" lvl="3"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4pPr>
            <a:lvl5pPr marL="2286000" marR="0" lvl="4"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5pPr>
            <a:lvl6pPr marL="2743200" marR="0" lvl="5"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6pPr>
            <a:lvl7pPr marL="3200400" marR="0" lvl="6"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7pPr>
            <a:lvl8pPr marL="3657600" marR="0" lvl="7"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8pPr>
            <a:lvl9pPr marL="4114800" marR="0" lvl="8"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Shape 87"/>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Shape 8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Shape 89"/>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Shape 90"/>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Shape 91"/>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Shape 92"/>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Shape 94"/>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Shape 95"/>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Shape 96"/>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Shape 97"/>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Shape 98"/>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Shape 99"/>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Shape 100"/>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Shape 101"/>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Shape 103"/>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Shape 104"/>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Shape 105"/>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Shape 106"/>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Shape 107"/>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Shape 108"/>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Shape 109"/>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Shape 110"/>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Shape 111"/>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Shape 112"/>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Shape 113"/>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Shape 114"/>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Shape 115"/>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Shape 116"/>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Shape 117"/>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Shape 118"/>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Shape 119"/>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Shape 120"/>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Shape 121"/>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Shape 122"/>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Shape 123"/>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Shape 124"/>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Shape 125"/>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Shape 126"/>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Shape 127"/>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Shape 128"/>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Shape 130"/>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Shape 131"/>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Shape 132"/>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Shape 133"/>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Shape 134"/>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Shape 135"/>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Shape 138"/>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Shape 141"/>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Shape 142"/>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Shape 143"/>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Shape 144"/>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Shape 14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Shape 146"/>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Shape 147"/>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Shape 148"/>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Shape 149"/>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Shape 150"/>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Shape 151"/>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Shape 152"/>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Shape 153"/>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Shape 154"/>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Shape 15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Shape 157"/>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Shape 158"/>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Shape 159"/>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Shape 160"/>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Shape 161"/>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Shape 163"/>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Shape 164"/>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Shape 165"/>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Shape 166"/>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Shape 167"/>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Shape 168"/>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Shape 171"/>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Shape 172"/>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Shape 173"/>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Shape 17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Shape 176"/>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Shape 177"/>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Shape 17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Shape 18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Shape 181"/>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Shape 182"/>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9pPr>
          </a:lstStyle>
          <a:p>
            <a:endParaRPr/>
          </a:p>
        </p:txBody>
      </p:sp>
      <p:sp>
        <p:nvSpPr>
          <p:cNvPr id="19" name="Shape 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Shape 18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Shape 185"/>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Shape 18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Shape 188"/>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Shape 190"/>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Shape 191"/>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Shape 192"/>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Shape 193"/>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9" name="Shape 2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0" name="Shape 2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1"/>
        <p:cNvGrpSpPr/>
        <p:nvPr/>
      </p:nvGrpSpPr>
      <p:grpSpPr>
        <a:xfrm>
          <a:off x="0" y="0"/>
          <a:ext cx="0" cy="0"/>
          <a:chOff x="0" y="0"/>
          <a:chExt cx="0" cy="0"/>
        </a:xfrm>
      </p:grpSpPr>
      <p:sp>
        <p:nvSpPr>
          <p:cNvPr id="252" name="Shape 25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endParaRPr/>
          </a:p>
        </p:txBody>
      </p:sp>
      <p:sp>
        <p:nvSpPr>
          <p:cNvPr id="253" name="Shape 253"/>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endParaRPr/>
          </a:p>
        </p:txBody>
      </p:sp>
      <p:sp>
        <p:nvSpPr>
          <p:cNvPr id="254" name="Shape 2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257" name="Shape 2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0" name="Shape 26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1" name="Shape 26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2" name="Shape 2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5" name="Shape 2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268" name="Shape 26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9" name="Shape 2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2" name="Shape 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3" name="Shape 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4" name="Shape 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272" name="Shape 2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Shape 27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276" name="Shape 2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281" name="Shape 2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284" name="Shape 28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endParaRPr/>
          </a:p>
        </p:txBody>
      </p:sp>
      <p:sp>
        <p:nvSpPr>
          <p:cNvPr id="30" name="Shape 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9pPr>
          </a:lstStyle>
          <a:p>
            <a:endParaRPr/>
          </a:p>
        </p:txBody>
      </p:sp>
      <p:sp>
        <p:nvSpPr>
          <p:cNvPr id="34" name="Shape 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9pPr>
          </a:lstStyle>
          <a:p>
            <a:endParaRPr/>
          </a:p>
        </p:txBody>
      </p:sp>
      <p:sp>
        <p:nvSpPr>
          <p:cNvPr id="38" name="Shape 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9pPr>
          </a:lstStyle>
          <a:p>
            <a:endParaRPr/>
          </a:p>
        </p:txBody>
      </p:sp>
      <p:sp>
        <p:nvSpPr>
          <p:cNvPr id="39" name="Shape 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0" name="Shape 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1pPr>
          </a:lstStyle>
          <a:p>
            <a:endParaRPr/>
          </a:p>
        </p:txBody>
      </p:sp>
      <p:sp>
        <p:nvSpPr>
          <p:cNvPr id="43" name="Shape 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theme" Target="../theme/theme3.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Roboto"/>
              <a:buNone/>
            </a:pPr>
            <a:r>
              <a:rPr lang="en" sz="2800" b="1" i="0" u="none" strike="noStrike" cap="none">
                <a:solidFill>
                  <a:srgbClr val="295269"/>
                </a:solidFill>
                <a:latin typeface="Roboto"/>
                <a:ea typeface="Roboto"/>
                <a:cs typeface="Roboto"/>
                <a:sym typeface="Roboto"/>
              </a:rPr>
              <a:t>SQL Capstone Templates</a:t>
            </a:r>
            <a:endParaRPr sz="2800" b="1" i="0" u="none" strike="noStrike" cap="none">
              <a:solidFill>
                <a:srgbClr val="295269"/>
              </a:solidFill>
              <a:latin typeface="Roboto"/>
              <a:ea typeface="Roboto"/>
              <a:cs typeface="Roboto"/>
              <a:sym typeface="Roboto"/>
            </a:endParaRPr>
          </a:p>
        </p:txBody>
      </p:sp>
      <p:sp>
        <p:nvSpPr>
          <p:cNvPr id="293" name="Shape 293"/>
          <p:cNvSpPr txBox="1"/>
          <p:nvPr/>
        </p:nvSpPr>
        <p:spPr>
          <a:xfrm>
            <a:off x="311700" y="1265275"/>
            <a:ext cx="8061300" cy="3256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100"/>
              </a:spcBef>
              <a:spcAft>
                <a:spcPts val="0"/>
              </a:spcAft>
              <a:buClr>
                <a:srgbClr val="000000"/>
              </a:buClr>
              <a:buSzPts val="2400"/>
              <a:buFont typeface="Arial"/>
              <a:buNone/>
            </a:pPr>
            <a:r>
              <a:rPr lang="en" sz="2400" b="0" i="0" u="none" strike="noStrike" cap="none">
                <a:solidFill>
                  <a:srgbClr val="222222"/>
                </a:solidFill>
                <a:highlight>
                  <a:srgbClr val="FFFFFF"/>
                </a:highlight>
                <a:latin typeface="Roboto"/>
                <a:ea typeface="Roboto"/>
                <a:cs typeface="Roboto"/>
                <a:sym typeface="Roboto"/>
              </a:rPr>
              <a:t>You can use these templates in the capstone presentation for Learn SQL from Scratch!</a:t>
            </a:r>
            <a:endParaRPr sz="2400" b="0" i="0" u="none" strike="noStrike" cap="none">
              <a:solidFill>
                <a:srgbClr val="222222"/>
              </a:solidFill>
              <a:highlight>
                <a:srgbClr val="FFFFFF"/>
              </a:highlight>
              <a:latin typeface="Roboto"/>
              <a:ea typeface="Roboto"/>
              <a:cs typeface="Roboto"/>
              <a:sym typeface="Roboto"/>
            </a:endParaRPr>
          </a:p>
          <a:p>
            <a:pPr marL="0" marR="0" lvl="0" indent="0" algn="l" rtl="0">
              <a:lnSpc>
                <a:spcPct val="115000"/>
              </a:lnSpc>
              <a:spcBef>
                <a:spcPts val="1100"/>
              </a:spcBef>
              <a:spcAft>
                <a:spcPts val="0"/>
              </a:spcAft>
              <a:buClr>
                <a:srgbClr val="000000"/>
              </a:buClr>
              <a:buSzPts val="2400"/>
              <a:buFont typeface="Arial"/>
              <a:buNone/>
            </a:pPr>
            <a:endParaRPr sz="2400" b="0" i="0" u="none" strike="noStrike" cap="none">
              <a:solidFill>
                <a:srgbClr val="222222"/>
              </a:solidFill>
              <a:highlight>
                <a:srgbClr val="FFFFFF"/>
              </a:highlight>
              <a:latin typeface="Roboto"/>
              <a:ea typeface="Roboto"/>
              <a:cs typeface="Roboto"/>
              <a:sym typeface="Roboto"/>
            </a:endParaRPr>
          </a:p>
          <a:p>
            <a:pPr marL="0" marR="0" lvl="0" indent="0" algn="l" rtl="0">
              <a:lnSpc>
                <a:spcPct val="115000"/>
              </a:lnSpc>
              <a:spcBef>
                <a:spcPts val="1100"/>
              </a:spcBef>
              <a:spcAft>
                <a:spcPts val="1100"/>
              </a:spcAft>
              <a:buClr>
                <a:srgbClr val="000000"/>
              </a:buClr>
              <a:buSzPts val="2400"/>
              <a:buFont typeface="Arial"/>
              <a:buNone/>
            </a:pPr>
            <a:r>
              <a:rPr lang="en" sz="2400" b="0" i="0" u="none" strike="noStrike" cap="none">
                <a:solidFill>
                  <a:srgbClr val="222222"/>
                </a:solidFill>
                <a:highlight>
                  <a:srgbClr val="FFFFFF"/>
                </a:highlight>
                <a:latin typeface="Roboto"/>
                <a:ea typeface="Roboto"/>
                <a:cs typeface="Roboto"/>
                <a:sym typeface="Roboto"/>
              </a:rPr>
              <a:t>Copy the ones you'd like to use and write your own content.</a:t>
            </a:r>
            <a:endParaRPr sz="2400" b="0" i="0" u="none" strike="noStrike" cap="none">
              <a:solidFill>
                <a:srgbClr val="222222"/>
              </a:solidFill>
              <a:highlight>
                <a:srgbClr val="FFFFFF"/>
              </a:highlight>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176878"/>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t-EE"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.1</a:t>
            </a:r>
            <a:r>
              <a:rPr lang="et-EE" sz="2400" b="1" i="0" u="none" strike="noStrike" cap="none" dirty="0">
                <a:solidFill>
                  <a:srgbClr val="295269"/>
                </a:solidFill>
                <a:latin typeface="Roboto"/>
                <a:ea typeface="Roboto"/>
                <a:cs typeface="Roboto"/>
                <a:sym typeface="Roboto"/>
              </a:rPr>
              <a:t> Home Try-On</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 You can put your query here</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DISTINCT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h.user_id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is_home_try_on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h.number_of_pairs</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is_purchase</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quiz q</a:t>
            </a:r>
          </a:p>
          <a:p>
            <a:pPr lvl="0">
              <a:buClr>
                <a:schemeClr val="dk1"/>
              </a:buClr>
              <a:buSzPts val="1100"/>
            </a:pPr>
            <a:r>
              <a:rPr lang="en-US" sz="900" dirty="0">
                <a:latin typeface="Courier New"/>
                <a:ea typeface="Courier New"/>
                <a:cs typeface="Courier New"/>
                <a:sym typeface="Courier New"/>
              </a:rPr>
              <a:t>LEFT JOIN </a:t>
            </a:r>
            <a:r>
              <a:rPr lang="en-US" sz="900" dirty="0" err="1">
                <a:latin typeface="Courier New"/>
                <a:ea typeface="Courier New"/>
                <a:cs typeface="Courier New"/>
                <a:sym typeface="Courier New"/>
              </a:rPr>
              <a:t>home_try_on</a:t>
            </a:r>
            <a:r>
              <a:rPr lang="en-US" sz="900" dirty="0">
                <a:latin typeface="Courier New"/>
                <a:ea typeface="Courier New"/>
                <a:cs typeface="Courier New"/>
                <a:sym typeface="Courier New"/>
              </a:rPr>
              <a:t> h</a:t>
            </a: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h.user_id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LEFT JOIN purchase p</a:t>
            </a: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q.user_id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LIMIT 10;</a:t>
            </a:r>
          </a:p>
          <a:p>
            <a:pPr marL="0" marR="0" lvl="0" indent="0" algn="l" rtl="0">
              <a:lnSpc>
                <a:spcPct val="100000"/>
              </a:lnSpc>
              <a:spcBef>
                <a:spcPts val="0"/>
              </a:spcBef>
              <a:spcAft>
                <a:spcPts val="0"/>
              </a:spcAft>
              <a:buClr>
                <a:srgbClr val="000000"/>
              </a:buClr>
              <a:buSzPts val="900"/>
              <a:buFont typeface="Arial"/>
              <a:buNone/>
            </a:pP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r>
              <a:rPr lang="en-US" i="1" dirty="0"/>
              <a:t>We use a LEFT JOIN to combine the three tables</a:t>
            </a:r>
            <a:r>
              <a:rPr lang="et-EE" i="1" dirty="0"/>
              <a:t>. U</a:t>
            </a:r>
            <a:r>
              <a:rPr lang="en-US" i="1" dirty="0" err="1"/>
              <a:t>sers</a:t>
            </a:r>
            <a:r>
              <a:rPr lang="en-US" i="1" dirty="0"/>
              <a:t> who get more pairs to try on at home </a:t>
            </a:r>
            <a:r>
              <a:rPr lang="et-EE" i="1" dirty="0"/>
              <a:t> have the same purchase number as users who try 3 pairs</a:t>
            </a:r>
            <a:r>
              <a:rPr lang="en-US" i="1" dirty="0"/>
              <a:t>.</a:t>
            </a:r>
            <a:endParaRPr lang="en-US" dirty="0"/>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3084449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r>
              <a:rPr lang="en-US" sz="4800" b="1" dirty="0">
                <a:solidFill>
                  <a:schemeClr val="bg1"/>
                </a:solidFill>
              </a:rPr>
              <a:t>Funnels with </a:t>
            </a:r>
            <a:r>
              <a:rPr lang="en-US" sz="4800" b="1" dirty="0" err="1">
                <a:solidFill>
                  <a:schemeClr val="bg1"/>
                </a:solidFill>
              </a:rPr>
              <a:t>Warby</a:t>
            </a:r>
            <a:r>
              <a:rPr lang="en-US" sz="4800" b="1" dirty="0">
                <a:solidFill>
                  <a:schemeClr val="bg1"/>
                </a:solidFill>
              </a:rPr>
              <a:t> Park</a:t>
            </a:r>
            <a:r>
              <a:rPr lang="et-EE" sz="4800" b="1" dirty="0">
                <a:solidFill>
                  <a:schemeClr val="bg1"/>
                </a:solidFill>
              </a:rPr>
              <a:t>er</a:t>
            </a:r>
            <a:endParaRPr lang="en-US" sz="4800" b="1" dirty="0">
              <a:solidFill>
                <a:schemeClr val="bg1"/>
              </a:solidFill>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Learn SQL from Scratch</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t-EE" sz="2800" dirty="0">
                <a:solidFill>
                  <a:srgbClr val="EFEFEF"/>
                </a:solidFill>
                <a:latin typeface="Roboto Thin"/>
                <a:ea typeface="Roboto Thin"/>
                <a:cs typeface="Roboto Thin"/>
                <a:sym typeface="Roboto Thin"/>
              </a:rPr>
              <a:t>Djan</a:t>
            </a:r>
            <a:r>
              <a:rPr lang="en" sz="2800" b="0" i="0" u="none" strike="noStrike" cap="none" dirty="0">
                <a:solidFill>
                  <a:srgbClr val="EFEFEF"/>
                </a:solidFill>
                <a:latin typeface="Roboto Thin"/>
                <a:ea typeface="Roboto Thin"/>
                <a:cs typeface="Roboto Thin"/>
                <a:sym typeface="Roboto Thin"/>
              </a:rPr>
              <a:t> </a:t>
            </a:r>
            <a:r>
              <a:rPr lang="et-EE" sz="2800" b="0" i="0" u="none" strike="noStrike" cap="none" dirty="0">
                <a:solidFill>
                  <a:srgbClr val="EFEFEF"/>
                </a:solidFill>
                <a:latin typeface="Roboto Thin"/>
                <a:ea typeface="Roboto Thin"/>
                <a:cs typeface="Roboto Thin"/>
                <a:sym typeface="Roboto Thin"/>
              </a:rPr>
              <a:t>Matsova</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t-EE" sz="2800" b="0" i="0" u="none" strike="noStrike" cap="none" dirty="0">
                <a:solidFill>
                  <a:srgbClr val="EFEFEF"/>
                </a:solidFill>
                <a:latin typeface="Roboto Thin"/>
                <a:ea typeface="Roboto Thin"/>
                <a:cs typeface="Roboto Thin"/>
                <a:sym typeface="Roboto Thin"/>
              </a:rPr>
              <a:t>16.07.2018</a:t>
            </a:r>
            <a:endParaRPr sz="2800" b="0" i="0" u="none" strike="noStrike" cap="none" dirty="0">
              <a:solidFill>
                <a:srgbClr val="EFEFEF"/>
              </a:solidFill>
              <a:latin typeface="Roboto Thin"/>
              <a:ea typeface="Roboto Thin"/>
              <a:cs typeface="Roboto Thin"/>
              <a:sym typeface="Roboto Thin"/>
            </a:endParaRPr>
          </a:p>
        </p:txBody>
      </p:sp>
      <p:pic>
        <p:nvPicPr>
          <p:cNvPr id="299" name="Shape 299"/>
          <p:cNvPicPr preferRelativeResize="0"/>
          <p:nvPr/>
        </p:nvPicPr>
        <p:blipFill rotWithShape="1">
          <a:blip r:embed="rId3">
            <a:alphaModFix/>
          </a:blip>
          <a:srcRect/>
          <a:stretch/>
        </p:blipFill>
        <p:spPr>
          <a:xfrm>
            <a:off x="466824" y="661700"/>
            <a:ext cx="2024775" cy="4258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Roboto"/>
              <a:buNone/>
            </a:pPr>
            <a:r>
              <a:rPr lang="en" sz="2800" b="1" i="0" u="none" strike="noStrike" cap="none">
                <a:solidFill>
                  <a:srgbClr val="295269"/>
                </a:solidFill>
                <a:latin typeface="Roboto"/>
                <a:ea typeface="Roboto"/>
                <a:cs typeface="Roboto"/>
                <a:sym typeface="Roboto"/>
              </a:rPr>
              <a:t>Example Table of Contents</a:t>
            </a:r>
            <a:endParaRPr sz="2800" b="1" i="0" u="none" strike="noStrike" cap="none">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t-EE" sz="2400" dirty="0">
                <a:solidFill>
                  <a:srgbClr val="222222"/>
                </a:solidFill>
                <a:highlight>
                  <a:srgbClr val="FFFFFF"/>
                </a:highlight>
                <a:latin typeface="Roboto"/>
                <a:ea typeface="Roboto"/>
                <a:cs typeface="Roboto"/>
                <a:sym typeface="Roboto"/>
              </a:rPr>
              <a:t>T</a:t>
            </a:r>
            <a:r>
              <a:rPr lang="en" sz="2400" b="0" i="0" u="none" strike="noStrike" cap="none" dirty="0">
                <a:solidFill>
                  <a:srgbClr val="222222"/>
                </a:solidFill>
                <a:highlight>
                  <a:srgbClr val="FFFFFF"/>
                </a:highlight>
                <a:latin typeface="Roboto"/>
                <a:ea typeface="Roboto"/>
                <a:cs typeface="Roboto"/>
                <a:sym typeface="Roboto"/>
              </a:rPr>
              <a:t>he </a:t>
            </a:r>
            <a:r>
              <a:rPr lang="en" sz="2400" dirty="0">
                <a:solidFill>
                  <a:srgbClr val="222222"/>
                </a:solidFill>
                <a:highlight>
                  <a:srgbClr val="FFFFFF"/>
                </a:highlight>
                <a:latin typeface="Roboto"/>
                <a:ea typeface="Roboto"/>
                <a:cs typeface="Roboto"/>
                <a:sym typeface="Roboto"/>
              </a:rPr>
              <a:t>Quiz Funnel</a:t>
            </a:r>
            <a:endParaRPr sz="2400" b="0" i="0" u="none" strike="noStrike" cap="none"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A/B Testing with Home Try-On Funnel</a:t>
            </a:r>
            <a:endParaRPr sz="2400" b="0" i="0" u="none" strike="noStrike" cap="none"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algn="ctr">
              <a:buSzPts val="4800"/>
            </a:pPr>
            <a:r>
              <a:rPr lang="en" sz="4800" b="0" i="0" u="none" strike="noStrike" cap="none" dirty="0">
                <a:solidFill>
                  <a:schemeClr val="lt1"/>
                </a:solidFill>
                <a:latin typeface="Roboto Black"/>
                <a:ea typeface="Roboto Black"/>
                <a:cs typeface="Roboto Black"/>
                <a:sym typeface="Roboto Black"/>
              </a:rPr>
              <a:t>1. </a:t>
            </a:r>
            <a:r>
              <a:rPr lang="en-US" sz="4800" b="1" dirty="0">
                <a:solidFill>
                  <a:schemeClr val="bg1"/>
                </a:solidFill>
              </a:rPr>
              <a:t>Quiz Funnel</a:t>
            </a:r>
          </a:p>
          <a:p>
            <a:pPr marL="0" marR="0" lvl="0" indent="0" algn="ctr" rtl="0">
              <a:lnSpc>
                <a:spcPct val="100000"/>
              </a:lnSpc>
              <a:spcBef>
                <a:spcPts val="0"/>
              </a:spcBef>
              <a:spcAft>
                <a:spcPts val="0"/>
              </a:spcAft>
              <a:buClr>
                <a:srgbClr val="000000"/>
              </a:buClr>
              <a:buSzPts val="48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1.1</a:t>
            </a:r>
            <a:r>
              <a:rPr lang="et-EE" sz="2400" b="1" i="0" u="none" strike="noStrike" cap="none" dirty="0">
                <a:solidFill>
                  <a:srgbClr val="295269"/>
                </a:solidFill>
                <a:latin typeface="Roboto"/>
                <a:ea typeface="Roboto"/>
                <a:cs typeface="Roboto"/>
                <a:sym typeface="Roboto"/>
              </a:rPr>
              <a:t> The </a:t>
            </a:r>
            <a:r>
              <a:rPr lang="et-EE" sz="2400" b="1" i="0" u="none" strike="noStrike" cap="none" dirty="0">
                <a:solidFill>
                  <a:srgbClr val="4E636E"/>
                </a:solidFill>
                <a:latin typeface="Roboto"/>
                <a:ea typeface="Roboto"/>
                <a:cs typeface="Roboto"/>
                <a:sym typeface="Roboto"/>
              </a:rPr>
              <a:t>Survey</a:t>
            </a:r>
            <a:endParaRPr sz="2400" b="1" i="0" u="none" strike="noStrike" cap="none" dirty="0">
              <a:solidFill>
                <a:srgbClr val="4E636E"/>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 You can put your query here</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SELECT *</a:t>
            </a:r>
            <a:endParaRPr sz="900" b="0" i="0" u="none" strike="noStrike" cap="none" dirty="0">
              <a:solidFill>
                <a:srgbClr val="000000"/>
              </a:solidFill>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FROM survey</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LIMIT 10;</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5"/>
            <a:ext cx="4920900" cy="72671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t-EE" sz="1200" b="1" i="0" u="none" strike="noStrike" cap="none" dirty="0">
                <a:solidFill>
                  <a:srgbClr val="000000"/>
                </a:solidFill>
                <a:latin typeface="Roboto"/>
                <a:ea typeface="Roboto"/>
                <a:cs typeface="Roboto"/>
                <a:sym typeface="Roboto"/>
              </a:rPr>
              <a:t>The survey table has the following columns:</a:t>
            </a:r>
            <a:endParaRPr sz="1200" b="1" i="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3326217926"/>
              </p:ext>
            </p:extLst>
          </p:nvPr>
        </p:nvGraphicFramePr>
        <p:xfrm>
          <a:off x="177975" y="3161414"/>
          <a:ext cx="4920900" cy="1786286"/>
        </p:xfrm>
        <a:graphic>
          <a:graphicData uri="http://schemas.openxmlformats.org/drawingml/2006/table">
            <a:tbl>
              <a:tblPr>
                <a:noFill/>
                <a:tableStyleId>{41C52BF7-F10D-42DD-8479-FF2DDF1A0279}</a:tableStyleId>
              </a:tblPr>
              <a:tblGrid>
                <a:gridCol w="1459350">
                  <a:extLst>
                    <a:ext uri="{9D8B030D-6E8A-4147-A177-3AD203B41FA5}">
                      <a16:colId xmlns:a16="http://schemas.microsoft.com/office/drawing/2014/main" val="20000"/>
                    </a:ext>
                  </a:extLst>
                </a:gridCol>
                <a:gridCol w="1868700">
                  <a:extLst>
                    <a:ext uri="{9D8B030D-6E8A-4147-A177-3AD203B41FA5}">
                      <a16:colId xmlns:a16="http://schemas.microsoft.com/office/drawing/2014/main" val="20001"/>
                    </a:ext>
                  </a:extLst>
                </a:gridCol>
                <a:gridCol w="1592850">
                  <a:extLst>
                    <a:ext uri="{9D8B030D-6E8A-4147-A177-3AD203B41FA5}">
                      <a16:colId xmlns:a16="http://schemas.microsoft.com/office/drawing/2014/main" val="20002"/>
                    </a:ext>
                  </a:extLst>
                </a:gridCol>
              </a:tblGrid>
              <a:tr h="423338">
                <a:tc>
                  <a:txBody>
                    <a:bodyPr/>
                    <a:lstStyle/>
                    <a:p>
                      <a:pPr marL="0" marR="0" lvl="0" indent="0" algn="l" rtl="0">
                        <a:lnSpc>
                          <a:spcPct val="100000"/>
                        </a:lnSpc>
                        <a:spcBef>
                          <a:spcPts val="0"/>
                        </a:spcBef>
                        <a:spcAft>
                          <a:spcPts val="0"/>
                        </a:spcAft>
                        <a:buClr>
                          <a:srgbClr val="000000"/>
                        </a:buClr>
                        <a:buSzPts val="1000"/>
                        <a:buFont typeface="Arial"/>
                        <a:buNone/>
                      </a:pPr>
                      <a:r>
                        <a:rPr lang="et-EE" sz="1000" b="1" u="none" strike="noStrike" cap="none" dirty="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t-EE" sz="1000" b="1" u="none" strike="noStrike" cap="none" dirty="0">
                          <a:solidFill>
                            <a:srgbClr val="FFFFFF"/>
                          </a:solidFill>
                        </a:rPr>
                        <a:t>user_id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t-EE" sz="1000" b="1" u="none" strike="noStrike" cap="none" dirty="0">
                          <a:solidFill>
                            <a:srgbClr val="FFFFFF"/>
                          </a:solidFill>
                        </a:rPr>
                        <a:t>response</a:t>
                      </a:r>
                      <a:endParaRPr sz="10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340737">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extLst>
                  <a:ext uri="{0D108BD9-81ED-4DB2-BD59-A6C34878D82A}">
                    <a16:rowId xmlns:a16="http://schemas.microsoft.com/office/drawing/2014/main" val="10001"/>
                  </a:ext>
                </a:extLst>
              </a:tr>
              <a:tr h="340737">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extLst>
                  <a:ext uri="{0D108BD9-81ED-4DB2-BD59-A6C34878D82A}">
                    <a16:rowId xmlns:a16="http://schemas.microsoft.com/office/drawing/2014/main" val="10002"/>
                  </a:ext>
                </a:extLst>
              </a:tr>
              <a:tr h="340737">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extLst>
                  <a:ext uri="{0D108BD9-81ED-4DB2-BD59-A6C34878D82A}">
                    <a16:rowId xmlns:a16="http://schemas.microsoft.com/office/drawing/2014/main" val="10003"/>
                  </a:ext>
                </a:extLst>
              </a:tr>
              <a:tr h="340737">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dirty="0"/>
                    </a:p>
                  </a:txBody>
                  <a:tcPr marL="91425" marR="91425" marT="91425" marB="91425"/>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431675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276258" y="180697"/>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a:t>
            </a:r>
            <a:r>
              <a:rPr lang="et-EE" sz="2400" b="1" i="0" u="none" strike="noStrike" cap="none"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 </a:t>
            </a:r>
            <a:r>
              <a:rPr lang="et-EE" sz="2400" b="1" i="0" u="none" strike="noStrike" cap="none" dirty="0">
                <a:solidFill>
                  <a:srgbClr val="295269"/>
                </a:solidFill>
                <a:latin typeface="Roboto"/>
                <a:ea typeface="Roboto"/>
                <a:cs typeface="Roboto"/>
                <a:sym typeface="Roboto"/>
              </a:rPr>
              <a:t>The Survey results </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046650"/>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 You can put your query here</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lvl="0">
              <a:buClr>
                <a:schemeClr val="dk1"/>
              </a:buClr>
              <a:buSzPts val="1100"/>
            </a:pPr>
            <a:r>
              <a:rPr lang="en-GB" sz="900" dirty="0">
                <a:latin typeface="Courier New"/>
                <a:ea typeface="Courier New"/>
                <a:cs typeface="Courier New"/>
                <a:sym typeface="Courier New"/>
              </a:rPr>
              <a:t>SELECT question,</a:t>
            </a:r>
          </a:p>
          <a:p>
            <a:pPr lvl="0">
              <a:buClr>
                <a:schemeClr val="dk1"/>
              </a:buClr>
              <a:buSzPts val="1100"/>
            </a:pPr>
            <a:r>
              <a:rPr lang="en-GB" sz="900" dirty="0">
                <a:latin typeface="Courier New"/>
                <a:ea typeface="Courier New"/>
                <a:cs typeface="Courier New"/>
                <a:sym typeface="Courier New"/>
              </a:rPr>
              <a:t>COUNT(DISTINCT </a:t>
            </a:r>
            <a:r>
              <a:rPr lang="en-GB" sz="900" dirty="0" err="1">
                <a:latin typeface="Courier New"/>
                <a:ea typeface="Courier New"/>
                <a:cs typeface="Courier New"/>
                <a:sym typeface="Courier New"/>
              </a:rPr>
              <a:t>user_id</a:t>
            </a:r>
            <a:r>
              <a:rPr lang="en-GB" sz="900" dirty="0">
                <a:latin typeface="Courier New"/>
                <a:ea typeface="Courier New"/>
                <a:cs typeface="Courier New"/>
                <a:sym typeface="Courier New"/>
              </a:rPr>
              <a:t>)</a:t>
            </a:r>
          </a:p>
          <a:p>
            <a:pPr lvl="0">
              <a:buClr>
                <a:schemeClr val="dk1"/>
              </a:buClr>
              <a:buSzPts val="1100"/>
            </a:pPr>
            <a:r>
              <a:rPr lang="en-GB" sz="900" dirty="0">
                <a:latin typeface="Courier New"/>
                <a:ea typeface="Courier New"/>
                <a:cs typeface="Courier New"/>
                <a:sym typeface="Courier New"/>
              </a:rPr>
              <a:t>FROM survey</a:t>
            </a:r>
          </a:p>
          <a:p>
            <a:pPr lvl="0">
              <a:buClr>
                <a:schemeClr val="dk1"/>
              </a:buClr>
              <a:buSzPts val="1100"/>
            </a:pPr>
            <a:r>
              <a:rPr lang="en-GB" sz="900" dirty="0">
                <a:latin typeface="Courier New"/>
                <a:ea typeface="Courier New"/>
                <a:cs typeface="Courier New"/>
                <a:sym typeface="Courier New"/>
              </a:rPr>
              <a:t>GROUP BY question;</a:t>
            </a: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91197" y="1138799"/>
            <a:ext cx="4920900" cy="63329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t-EE" sz="1200" dirty="0"/>
              <a:t>T</a:t>
            </a:r>
            <a:r>
              <a:rPr lang="en-GB" sz="1200" dirty="0"/>
              <a:t>he number of responses for each question</a:t>
            </a:r>
            <a:r>
              <a:rPr lang="et-EE" sz="1200" dirty="0"/>
              <a:t>,using GROUP BY command</a:t>
            </a:r>
            <a:endParaRPr sz="1200" b="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3557156144"/>
              </p:ext>
            </p:extLst>
          </p:nvPr>
        </p:nvGraphicFramePr>
        <p:xfrm>
          <a:off x="276258" y="2919850"/>
          <a:ext cx="4592499" cy="1889580"/>
        </p:xfrm>
        <a:graphic>
          <a:graphicData uri="http://schemas.openxmlformats.org/drawingml/2006/table">
            <a:tbl>
              <a:tblPr>
                <a:noFill/>
                <a:tableStyleId>{41C52BF7-F10D-42DD-8479-FF2DDF1A0279}</a:tableStyleId>
              </a:tblPr>
              <a:tblGrid>
                <a:gridCol w="2281690">
                  <a:extLst>
                    <a:ext uri="{9D8B030D-6E8A-4147-A177-3AD203B41FA5}">
                      <a16:colId xmlns:a16="http://schemas.microsoft.com/office/drawing/2014/main" val="20000"/>
                    </a:ext>
                  </a:extLst>
                </a:gridCol>
                <a:gridCol w="2310809">
                  <a:extLst>
                    <a:ext uri="{9D8B030D-6E8A-4147-A177-3AD203B41FA5}">
                      <a16:colId xmlns:a16="http://schemas.microsoft.com/office/drawing/2014/main" val="20001"/>
                    </a:ext>
                  </a:extLst>
                </a:gridCol>
              </a:tblGrid>
              <a:tr h="294283">
                <a:tc>
                  <a:txBody>
                    <a:bodyPr/>
                    <a:lstStyle/>
                    <a:p>
                      <a:pPr marL="0" marR="0" lvl="0" indent="0" algn="l" rtl="0">
                        <a:lnSpc>
                          <a:spcPct val="100000"/>
                        </a:lnSpc>
                        <a:spcBef>
                          <a:spcPts val="0"/>
                        </a:spcBef>
                        <a:spcAft>
                          <a:spcPts val="0"/>
                        </a:spcAft>
                        <a:buClr>
                          <a:srgbClr val="000000"/>
                        </a:buClr>
                        <a:buSzPts val="1000"/>
                        <a:buFont typeface="Arial"/>
                        <a:buNone/>
                      </a:pPr>
                      <a:r>
                        <a:rPr lang="et-EE" sz="1000" b="1" u="none" strike="noStrike" cap="none" dirty="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t-EE" sz="1000" b="1" u="none" strike="noStrike" cap="none" dirty="0">
                          <a:solidFill>
                            <a:srgbClr val="FFFFFF"/>
                          </a:solidFill>
                        </a:rPr>
                        <a:t>Count(DISTICT user_id)</a:t>
                      </a:r>
                      <a:endParaRPr sz="10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280905">
                <a:tc>
                  <a:txBody>
                    <a:bodyPr/>
                    <a:lstStyle/>
                    <a:p>
                      <a:pPr marL="0" marR="0" lvl="0" indent="0" algn="l" rtl="0">
                        <a:lnSpc>
                          <a:spcPct val="100000"/>
                        </a:lnSpc>
                        <a:spcBef>
                          <a:spcPts val="0"/>
                        </a:spcBef>
                        <a:spcAft>
                          <a:spcPts val="0"/>
                        </a:spcAft>
                        <a:buClr>
                          <a:srgbClr val="000000"/>
                        </a:buClr>
                        <a:buSzPts val="800"/>
                        <a:buFont typeface="Arial"/>
                        <a:buNone/>
                      </a:pPr>
                      <a:r>
                        <a:rPr lang="en-US" sz="900" b="0" i="0" u="none" strike="noStrike" cap="none" dirty="0">
                          <a:solidFill>
                            <a:srgbClr val="000000"/>
                          </a:solidFill>
                          <a:effectLst/>
                          <a:latin typeface="Arial"/>
                          <a:ea typeface="Arial"/>
                          <a:cs typeface="Arial"/>
                          <a:sym typeface="Arial"/>
                        </a:rPr>
                        <a:t>What are you looking for</a:t>
                      </a:r>
                      <a:r>
                        <a:rPr lang="ru-RU" sz="900" b="0" i="0" u="none" strike="noStrike" cap="none" dirty="0">
                          <a:solidFill>
                            <a:srgbClr val="000000"/>
                          </a:solidFill>
                          <a:effectLst/>
                          <a:latin typeface="Arial"/>
                          <a:ea typeface="Arial"/>
                          <a:cs typeface="Arial"/>
                          <a:sym typeface="Arial"/>
                        </a:rPr>
                        <a:t>?</a:t>
                      </a:r>
                      <a:endParaRPr sz="9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900" u="none" strike="noStrike" cap="none" dirty="0"/>
                        <a:t>500</a:t>
                      </a:r>
                      <a:endParaRPr sz="900" u="none" strike="noStrike" cap="none" dirty="0"/>
                    </a:p>
                  </a:txBody>
                  <a:tcPr marL="91425" marR="91425" marT="91425" marB="91425"/>
                </a:tc>
                <a:extLst>
                  <a:ext uri="{0D108BD9-81ED-4DB2-BD59-A6C34878D82A}">
                    <a16:rowId xmlns:a16="http://schemas.microsoft.com/office/drawing/2014/main" val="10001"/>
                  </a:ext>
                </a:extLst>
              </a:tr>
              <a:tr h="280905">
                <a:tc>
                  <a:txBody>
                    <a:bodyPr/>
                    <a:lstStyle/>
                    <a:p>
                      <a:pPr marL="0" marR="0" lvl="0" indent="0" algn="l" rtl="0">
                        <a:lnSpc>
                          <a:spcPct val="100000"/>
                        </a:lnSpc>
                        <a:spcBef>
                          <a:spcPts val="0"/>
                        </a:spcBef>
                        <a:spcAft>
                          <a:spcPts val="0"/>
                        </a:spcAft>
                        <a:buClr>
                          <a:srgbClr val="000000"/>
                        </a:buClr>
                        <a:buSzPts val="800"/>
                        <a:buFont typeface="Arial"/>
                        <a:buNone/>
                      </a:pPr>
                      <a:r>
                        <a:rPr lang="en-US" sz="900" b="0" i="0" u="none" strike="noStrike" cap="none" dirty="0">
                          <a:solidFill>
                            <a:srgbClr val="000000"/>
                          </a:solidFill>
                          <a:effectLst/>
                          <a:latin typeface="Arial"/>
                          <a:ea typeface="Arial"/>
                          <a:cs typeface="Arial"/>
                          <a:sym typeface="Arial"/>
                        </a:rPr>
                        <a:t>What's your fi</a:t>
                      </a:r>
                      <a:r>
                        <a:rPr lang="et-EE" sz="900" b="0" i="0" u="none" strike="noStrike" cap="none" dirty="0">
                          <a:solidFill>
                            <a:srgbClr val="000000"/>
                          </a:solidFill>
                          <a:effectLst/>
                          <a:latin typeface="Arial"/>
                          <a:ea typeface="Arial"/>
                          <a:cs typeface="Arial"/>
                          <a:sym typeface="Arial"/>
                        </a:rPr>
                        <a:t>t</a:t>
                      </a:r>
                      <a:r>
                        <a:rPr lang="ru-RU" sz="900" b="0" i="0" u="none" strike="noStrike" cap="none" dirty="0">
                          <a:solidFill>
                            <a:srgbClr val="000000"/>
                          </a:solidFill>
                          <a:effectLst/>
                          <a:latin typeface="Arial"/>
                          <a:ea typeface="Arial"/>
                          <a:cs typeface="Arial"/>
                          <a:sym typeface="Arial"/>
                        </a:rPr>
                        <a:t>?</a:t>
                      </a:r>
                      <a:endParaRPr sz="9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900" u="none" strike="noStrike" cap="none" dirty="0"/>
                        <a:t>475</a:t>
                      </a:r>
                      <a:endParaRPr sz="900" u="none" strike="noStrike" cap="none" dirty="0"/>
                    </a:p>
                  </a:txBody>
                  <a:tcPr marL="91425" marR="91425" marT="91425" marB="91425"/>
                </a:tc>
                <a:extLst>
                  <a:ext uri="{0D108BD9-81ED-4DB2-BD59-A6C34878D82A}">
                    <a16:rowId xmlns:a16="http://schemas.microsoft.com/office/drawing/2014/main" val="10002"/>
                  </a:ext>
                </a:extLst>
              </a:tr>
              <a:tr h="0">
                <a:tc>
                  <a:txBody>
                    <a:bodyPr/>
                    <a:lstStyle/>
                    <a:p>
                      <a:pPr marL="0" marR="0" lvl="0" indent="0" algn="l" rtl="0">
                        <a:lnSpc>
                          <a:spcPct val="100000"/>
                        </a:lnSpc>
                        <a:spcBef>
                          <a:spcPts val="0"/>
                        </a:spcBef>
                        <a:spcAft>
                          <a:spcPts val="0"/>
                        </a:spcAft>
                        <a:buClr>
                          <a:srgbClr val="000000"/>
                        </a:buClr>
                        <a:buSzPts val="800"/>
                        <a:buFont typeface="Arial"/>
                        <a:buNone/>
                      </a:pPr>
                      <a:r>
                        <a:rPr lang="en-GB" sz="800" dirty="0"/>
                        <a:t>Which shapes do you like?</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380</a:t>
                      </a:r>
                      <a:endParaRPr sz="800" u="none" strike="noStrike" cap="none" dirty="0"/>
                    </a:p>
                  </a:txBody>
                  <a:tcPr marL="91425" marR="91425" marT="91425" marB="91425"/>
                </a:tc>
                <a:extLst>
                  <a:ext uri="{0D108BD9-81ED-4DB2-BD59-A6C34878D82A}">
                    <a16:rowId xmlns:a16="http://schemas.microsoft.com/office/drawing/2014/main" val="10003"/>
                  </a:ext>
                </a:extLst>
              </a:tr>
              <a:tr h="267528">
                <a:tc>
                  <a:txBody>
                    <a:bodyPr/>
                    <a:lstStyle/>
                    <a:p>
                      <a:pPr marL="0" marR="0" lvl="0" indent="0" algn="l" rtl="0">
                        <a:lnSpc>
                          <a:spcPct val="100000"/>
                        </a:lnSpc>
                        <a:spcBef>
                          <a:spcPts val="0"/>
                        </a:spcBef>
                        <a:spcAft>
                          <a:spcPts val="0"/>
                        </a:spcAft>
                        <a:buClr>
                          <a:srgbClr val="000000"/>
                        </a:buClr>
                        <a:buSzPts val="800"/>
                        <a:buFont typeface="Arial"/>
                        <a:buNone/>
                      </a:pPr>
                      <a:r>
                        <a:rPr lang="en-GB" sz="800" dirty="0"/>
                        <a:t>Which </a:t>
                      </a:r>
                      <a:r>
                        <a:rPr lang="en-GB" sz="800" dirty="0" err="1"/>
                        <a:t>colors</a:t>
                      </a:r>
                      <a:r>
                        <a:rPr lang="en-GB" sz="800" dirty="0"/>
                        <a:t> do you like?</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361</a:t>
                      </a:r>
                      <a:endParaRPr sz="800" u="none" strike="noStrike" cap="none" dirty="0"/>
                    </a:p>
                  </a:txBody>
                  <a:tcPr marL="91425" marR="91425" marT="91425" marB="91425"/>
                </a:tc>
                <a:extLst>
                  <a:ext uri="{0D108BD9-81ED-4DB2-BD59-A6C34878D82A}">
                    <a16:rowId xmlns:a16="http://schemas.microsoft.com/office/drawing/2014/main" val="10004"/>
                  </a:ext>
                </a:extLst>
              </a:tr>
              <a:tr h="267528">
                <a:tc>
                  <a:txBody>
                    <a:bodyPr/>
                    <a:lstStyle/>
                    <a:p>
                      <a:pPr marL="0" marR="0" lvl="0" indent="0" algn="l" rtl="0">
                        <a:lnSpc>
                          <a:spcPct val="100000"/>
                        </a:lnSpc>
                        <a:spcBef>
                          <a:spcPts val="0"/>
                        </a:spcBef>
                        <a:spcAft>
                          <a:spcPts val="0"/>
                        </a:spcAft>
                        <a:buClr>
                          <a:srgbClr val="000000"/>
                        </a:buClr>
                        <a:buSzPts val="800"/>
                        <a:buFont typeface="Arial"/>
                        <a:buNone/>
                      </a:pPr>
                      <a:r>
                        <a:rPr lang="en-GB" sz="800" dirty="0"/>
                        <a:t>When was your last eye exam?</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270</a:t>
                      </a:r>
                      <a:endParaRPr sz="800" u="none" strike="noStrike" cap="none" dirty="0"/>
                    </a:p>
                  </a:txBody>
                  <a:tcPr marL="91425" marR="91425" marT="91425" marB="91425"/>
                </a:tc>
                <a:extLst>
                  <a:ext uri="{0D108BD9-81ED-4DB2-BD59-A6C34878D82A}">
                    <a16:rowId xmlns:a16="http://schemas.microsoft.com/office/drawing/2014/main" val="200860148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buSzPts val="2400"/>
            </a:pPr>
            <a:r>
              <a:rPr lang="en" sz="2400" b="1" i="0" u="none" strike="noStrike" cap="none" dirty="0">
                <a:solidFill>
                  <a:srgbClr val="4E636E"/>
                </a:solidFill>
                <a:latin typeface="Roboto"/>
                <a:ea typeface="Roboto"/>
                <a:cs typeface="Roboto"/>
                <a:sym typeface="Roboto"/>
              </a:rPr>
              <a:t>1</a:t>
            </a:r>
            <a:r>
              <a:rPr lang="et-EE" sz="2400" b="1" dirty="0">
                <a:solidFill>
                  <a:srgbClr val="4E636E"/>
                </a:solidFill>
                <a:latin typeface="Roboto"/>
                <a:ea typeface="Roboto"/>
                <a:cs typeface="Roboto"/>
                <a:sym typeface="Roboto"/>
              </a:rPr>
              <a:t>.3</a:t>
            </a:r>
            <a:r>
              <a:rPr lang="en" sz="2400" b="1" i="0" u="none" strike="noStrike" cap="none" dirty="0">
                <a:solidFill>
                  <a:srgbClr val="4E636E"/>
                </a:solidFill>
                <a:latin typeface="Roboto"/>
                <a:ea typeface="Roboto"/>
                <a:cs typeface="Roboto"/>
                <a:sym typeface="Roboto"/>
              </a:rPr>
              <a:t> </a:t>
            </a:r>
            <a:r>
              <a:rPr lang="et-EE" sz="2400" b="1" i="0" u="none" strike="noStrike" cap="none" dirty="0">
                <a:solidFill>
                  <a:srgbClr val="4E636E"/>
                </a:solidFill>
                <a:latin typeface="Roboto"/>
                <a:ea typeface="Roboto"/>
                <a:cs typeface="Roboto"/>
                <a:sym typeface="Roboto"/>
              </a:rPr>
              <a:t>T</a:t>
            </a:r>
            <a:r>
              <a:rPr lang="en-GB" sz="2400" dirty="0">
                <a:solidFill>
                  <a:srgbClr val="4E636E"/>
                </a:solidFill>
              </a:rPr>
              <a:t>he percentage of users who answer each question.</a:t>
            </a:r>
            <a:endParaRPr sz="2400" b="1" i="0" u="none" strike="noStrike" cap="none" dirty="0">
              <a:solidFill>
                <a:srgbClr val="4E636E"/>
              </a:solidFill>
              <a:latin typeface="Roboto"/>
              <a:ea typeface="Roboto"/>
              <a:cs typeface="Roboto"/>
              <a:sym typeface="Roboto"/>
            </a:endParaRPr>
          </a:p>
        </p:txBody>
      </p:sp>
      <p:sp>
        <p:nvSpPr>
          <p:cNvPr id="316" name="Shape 316"/>
          <p:cNvSpPr txBox="1"/>
          <p:nvPr/>
        </p:nvSpPr>
        <p:spPr>
          <a:xfrm>
            <a:off x="224273" y="1449597"/>
            <a:ext cx="8520600" cy="127045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GB" sz="1200" dirty="0">
                <a:latin typeface="Roboto"/>
                <a:ea typeface="Roboto"/>
                <a:cs typeface="Roboto"/>
                <a:sym typeface="Roboto"/>
              </a:rPr>
              <a:t>The question number </a:t>
            </a:r>
            <a:r>
              <a:rPr lang="en-GB" sz="1200" dirty="0" err="1">
                <a:latin typeface="Roboto"/>
                <a:ea typeface="Roboto"/>
                <a:cs typeface="Roboto"/>
                <a:sym typeface="Roboto"/>
              </a:rPr>
              <a:t>five"When</a:t>
            </a:r>
            <a:r>
              <a:rPr lang="en-GB" sz="1200" dirty="0">
                <a:latin typeface="Roboto"/>
                <a:ea typeface="Roboto"/>
                <a:cs typeface="Roboto"/>
                <a:sym typeface="Roboto"/>
              </a:rPr>
              <a:t> was your last eye exam?" has a lower completing rates.</a:t>
            </a:r>
            <a:r>
              <a:rPr lang="et-EE" sz="1200" dirty="0">
                <a:latin typeface="Roboto"/>
                <a:ea typeface="Roboto"/>
                <a:cs typeface="Roboto"/>
                <a:sym typeface="Roboto"/>
              </a:rPr>
              <a:t> </a:t>
            </a:r>
            <a:r>
              <a:rPr lang="en-GB" sz="1200" dirty="0">
                <a:latin typeface="Roboto"/>
                <a:ea typeface="Roboto"/>
                <a:cs typeface="Roboto"/>
                <a:sym typeface="Roboto"/>
              </a:rPr>
              <a:t>We see that Questions 2 and 4 have high completion rates, but Questions 3 and 5 have lower rates.</a:t>
            </a:r>
            <a:r>
              <a:rPr lang="et-EE" sz="1200" dirty="0">
                <a:latin typeface="Roboto"/>
                <a:ea typeface="Roboto"/>
                <a:cs typeface="Roboto"/>
                <a:sym typeface="Roboto"/>
              </a:rPr>
              <a:t> </a:t>
            </a:r>
            <a:r>
              <a:rPr lang="en-GB" sz="1200" dirty="0">
                <a:latin typeface="Roboto"/>
                <a:ea typeface="Roboto"/>
                <a:cs typeface="Roboto"/>
                <a:sym typeface="Roboto"/>
              </a:rPr>
              <a:t>This suggests that shapes and last eye exam are more difficult question to answer. People might not remember the date of the last exam or they did not do this exam at all.</a:t>
            </a:r>
            <a:endParaRPr sz="1200" b="0" i="0" u="none" strike="noStrike" cap="none" dirty="0">
              <a:solidFill>
                <a:srgbClr val="000000"/>
              </a:solidFill>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291955378"/>
              </p:ext>
            </p:extLst>
          </p:nvPr>
        </p:nvGraphicFramePr>
        <p:xfrm>
          <a:off x="1092375" y="3024493"/>
          <a:ext cx="6521650" cy="2049825"/>
        </p:xfrm>
        <a:graphic>
          <a:graphicData uri="http://schemas.openxmlformats.org/drawingml/2006/table">
            <a:tbl>
              <a:tblPr>
                <a:noFill/>
                <a:tableStyleId>{41C52BF7-F10D-42DD-8479-FF2DDF1A0279}</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gridCol w="2345125">
                  <a:extLst>
                    <a:ext uri="{9D8B030D-6E8A-4147-A177-3AD203B41FA5}">
                      <a16:colId xmlns:a16="http://schemas.microsoft.com/office/drawing/2014/main" val="20002"/>
                    </a:ext>
                  </a:extLst>
                </a:gridCol>
              </a:tblGrid>
              <a:tr h="407950">
                <a:tc>
                  <a:txBody>
                    <a:bodyPr/>
                    <a:lstStyle/>
                    <a:p>
                      <a:pPr marL="0" marR="0" lvl="0" indent="0" algn="l" rtl="0">
                        <a:lnSpc>
                          <a:spcPct val="100000"/>
                        </a:lnSpc>
                        <a:spcBef>
                          <a:spcPts val="0"/>
                        </a:spcBef>
                        <a:spcAft>
                          <a:spcPts val="0"/>
                        </a:spcAft>
                        <a:buClr>
                          <a:srgbClr val="000000"/>
                        </a:buClr>
                        <a:buSzPts val="1000"/>
                        <a:buFont typeface="Arial"/>
                        <a:buNone/>
                      </a:pPr>
                      <a:r>
                        <a:rPr lang="et-EE" sz="1000" b="1" u="none" strike="noStrike" cap="none" dirty="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t-EE" sz="1000" b="1" u="none" strike="noStrike" cap="none" dirty="0">
                          <a:solidFill>
                            <a:srgbClr val="FFFFFF"/>
                          </a:solidFill>
                        </a:rPr>
                        <a:t>Number completing this 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t-EE" sz="1000" b="1" u="none" strike="noStrike" cap="none" dirty="0">
                          <a:solidFill>
                            <a:srgbClr val="FFFFFF"/>
                          </a:solidFill>
                        </a:rPr>
                        <a:t>Percent </a:t>
                      </a:r>
                      <a:endParaRPr sz="10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328375">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What are you looking for?</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500</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100%</a:t>
                      </a:r>
                      <a:endParaRPr sz="800" u="none" strike="noStrike" cap="none" dirty="0"/>
                    </a:p>
                  </a:txBody>
                  <a:tcPr marL="91425" marR="91425" marT="91425" marB="91425"/>
                </a:tc>
                <a:extLst>
                  <a:ext uri="{0D108BD9-81ED-4DB2-BD59-A6C34878D82A}">
                    <a16:rowId xmlns:a16="http://schemas.microsoft.com/office/drawing/2014/main" val="10001"/>
                  </a:ext>
                </a:extLst>
              </a:tr>
              <a:tr h="328375">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What’s your fit?</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475</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95%</a:t>
                      </a:r>
                      <a:endParaRPr sz="800" u="none" strike="noStrike" cap="none" dirty="0"/>
                    </a:p>
                  </a:txBody>
                  <a:tcPr marL="91425" marR="91425" marT="91425" marB="91425"/>
                </a:tc>
                <a:extLst>
                  <a:ext uri="{0D108BD9-81ED-4DB2-BD59-A6C34878D82A}">
                    <a16:rowId xmlns:a16="http://schemas.microsoft.com/office/drawing/2014/main" val="10002"/>
                  </a:ext>
                </a:extLst>
              </a:tr>
              <a:tr h="328375">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Which shapes do you like?</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380</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80%</a:t>
                      </a:r>
                      <a:endParaRPr sz="800" u="none" strike="noStrike" cap="none" dirty="0"/>
                    </a:p>
                  </a:txBody>
                  <a:tcPr marL="91425" marR="91425" marT="91425" marB="91425"/>
                </a:tc>
                <a:extLst>
                  <a:ext uri="{0D108BD9-81ED-4DB2-BD59-A6C34878D82A}">
                    <a16:rowId xmlns:a16="http://schemas.microsoft.com/office/drawing/2014/main" val="10003"/>
                  </a:ext>
                </a:extLst>
              </a:tr>
              <a:tr h="328375">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Which colors do you like?</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361</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95%</a:t>
                      </a:r>
                      <a:endParaRPr sz="800" u="none" strike="noStrike" cap="none" dirty="0"/>
                    </a:p>
                  </a:txBody>
                  <a:tcPr marL="91425" marR="91425" marT="91425" marB="91425"/>
                </a:tc>
                <a:extLst>
                  <a:ext uri="{0D108BD9-81ED-4DB2-BD59-A6C34878D82A}">
                    <a16:rowId xmlns:a16="http://schemas.microsoft.com/office/drawing/2014/main" val="3470439039"/>
                  </a:ext>
                </a:extLst>
              </a:tr>
              <a:tr h="328375">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When was your last eye exam?</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270</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t-EE" sz="800" u="none" strike="noStrike" cap="none" dirty="0"/>
                        <a:t>75%</a:t>
                      </a:r>
                      <a:endParaRPr sz="800" u="none" strike="noStrike" cap="none" dirty="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4800"/>
              <a:buFont typeface="Arial"/>
              <a:buNone/>
              <a:tabLst/>
              <a:defRPr/>
            </a:pPr>
            <a:r>
              <a:rPr kumimoji="0" lang="en" sz="4800" b="0" i="0" u="none" strike="noStrike" kern="0" cap="none" spc="0" normalizeH="0" baseline="0" noProof="0" dirty="0">
                <a:ln>
                  <a:noFill/>
                </a:ln>
                <a:solidFill>
                  <a:srgbClr val="FFFFFF"/>
                </a:solidFill>
                <a:effectLst/>
                <a:uLnTx/>
                <a:uFillTx/>
                <a:latin typeface="Roboto Black"/>
                <a:ea typeface="Roboto Black"/>
                <a:cs typeface="Roboto Black"/>
                <a:sym typeface="Roboto Black"/>
              </a:rPr>
              <a:t>1. </a:t>
            </a:r>
            <a:r>
              <a:rPr lang="et-EE" sz="4800" b="1" dirty="0">
                <a:solidFill>
                  <a:srgbClr val="FFFFFF"/>
                </a:solidFill>
                <a:ea typeface="Roboto Black"/>
              </a:rPr>
              <a:t>Home Try-On Funnel:</a:t>
            </a:r>
            <a:endParaRPr kumimoji="0" lang="en-US" sz="4800" b="1"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Pts val="4800"/>
              <a:buFont typeface="Arial"/>
              <a:buNone/>
              <a:tabLst/>
              <a:defRPr/>
            </a:pPr>
            <a:endParaRPr kumimoji="0" sz="1400" b="0" i="0" u="none" strike="noStrike" kern="0" cap="none" spc="0" normalizeH="0" baseline="0" noProof="0" dirty="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1408733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t-EE"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.1</a:t>
            </a:r>
            <a:r>
              <a:rPr lang="et-EE" sz="2400" b="1" i="0" u="none" strike="noStrike" cap="none" dirty="0">
                <a:solidFill>
                  <a:srgbClr val="295269"/>
                </a:solidFill>
                <a:latin typeface="Roboto"/>
                <a:ea typeface="Roboto"/>
                <a:cs typeface="Roboto"/>
                <a:sym typeface="Roboto"/>
              </a:rPr>
              <a:t> Column names</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214542" y="917790"/>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 You can put your query here</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lvl="0">
              <a:buClr>
                <a:schemeClr val="dk1"/>
              </a:buClr>
              <a:buSzPts val="1100"/>
            </a:pPr>
            <a:r>
              <a:rPr lang="en-GB" sz="900" dirty="0">
                <a:latin typeface="Courier New"/>
                <a:ea typeface="Courier New"/>
                <a:cs typeface="Courier New"/>
                <a:sym typeface="Courier New"/>
              </a:rPr>
              <a:t>SELECT *</a:t>
            </a:r>
          </a:p>
          <a:p>
            <a:pPr lvl="0">
              <a:buClr>
                <a:schemeClr val="dk1"/>
              </a:buClr>
              <a:buSzPts val="1100"/>
            </a:pPr>
            <a:r>
              <a:rPr lang="en-GB" sz="900" dirty="0">
                <a:latin typeface="Courier New"/>
                <a:ea typeface="Courier New"/>
                <a:cs typeface="Courier New"/>
                <a:sym typeface="Courier New"/>
              </a:rPr>
              <a:t>FROM quiz</a:t>
            </a:r>
          </a:p>
          <a:p>
            <a:pPr lvl="0">
              <a:buClr>
                <a:schemeClr val="dk1"/>
              </a:buClr>
              <a:buSzPts val="1100"/>
            </a:pPr>
            <a:r>
              <a:rPr lang="en-GB" sz="900" dirty="0">
                <a:latin typeface="Courier New"/>
                <a:ea typeface="Courier New"/>
                <a:cs typeface="Courier New"/>
                <a:sym typeface="Courier New"/>
              </a:rPr>
              <a:t>LIMIT 5;</a:t>
            </a:r>
          </a:p>
          <a:p>
            <a:pPr lvl="0">
              <a:buClr>
                <a:schemeClr val="dk1"/>
              </a:buClr>
              <a:buSzPts val="1100"/>
            </a:pPr>
            <a:endParaRPr lang="en-GB" sz="900" dirty="0">
              <a:latin typeface="Courier New"/>
              <a:ea typeface="Courier New"/>
              <a:cs typeface="Courier New"/>
              <a:sym typeface="Courier New"/>
            </a:endParaRPr>
          </a:p>
          <a:p>
            <a:pPr lvl="0">
              <a:buClr>
                <a:schemeClr val="dk1"/>
              </a:buClr>
              <a:buSzPts val="1100"/>
            </a:pPr>
            <a:r>
              <a:rPr lang="en-GB" sz="900" dirty="0">
                <a:latin typeface="Courier New"/>
                <a:ea typeface="Courier New"/>
                <a:cs typeface="Courier New"/>
                <a:sym typeface="Courier New"/>
              </a:rPr>
              <a:t>SELECT *</a:t>
            </a:r>
          </a:p>
          <a:p>
            <a:pPr lvl="0">
              <a:buClr>
                <a:schemeClr val="dk1"/>
              </a:buClr>
              <a:buSzPts val="1100"/>
            </a:pPr>
            <a:r>
              <a:rPr lang="en-GB" sz="900" dirty="0">
                <a:latin typeface="Courier New"/>
                <a:ea typeface="Courier New"/>
                <a:cs typeface="Courier New"/>
                <a:sym typeface="Courier New"/>
              </a:rPr>
              <a:t>FROM </a:t>
            </a:r>
            <a:r>
              <a:rPr lang="en-GB" sz="900" dirty="0" err="1">
                <a:latin typeface="Courier New"/>
                <a:ea typeface="Courier New"/>
                <a:cs typeface="Courier New"/>
                <a:sym typeface="Courier New"/>
              </a:rPr>
              <a:t>home_try_on</a:t>
            </a:r>
            <a:endParaRPr lang="en-GB" sz="900" dirty="0">
              <a:latin typeface="Courier New"/>
              <a:ea typeface="Courier New"/>
              <a:cs typeface="Courier New"/>
              <a:sym typeface="Courier New"/>
            </a:endParaRPr>
          </a:p>
          <a:p>
            <a:pPr lvl="0">
              <a:buClr>
                <a:schemeClr val="dk1"/>
              </a:buClr>
              <a:buSzPts val="1100"/>
            </a:pPr>
            <a:r>
              <a:rPr lang="en-GB" sz="900" dirty="0">
                <a:latin typeface="Courier New"/>
                <a:ea typeface="Courier New"/>
                <a:cs typeface="Courier New"/>
                <a:sym typeface="Courier New"/>
              </a:rPr>
              <a:t>LIMIT 5;</a:t>
            </a:r>
          </a:p>
          <a:p>
            <a:pPr lvl="0">
              <a:buClr>
                <a:schemeClr val="dk1"/>
              </a:buClr>
              <a:buSzPts val="1100"/>
            </a:pPr>
            <a:endParaRPr lang="en-GB" sz="900" dirty="0">
              <a:latin typeface="Courier New"/>
              <a:ea typeface="Courier New"/>
              <a:cs typeface="Courier New"/>
              <a:sym typeface="Courier New"/>
            </a:endParaRPr>
          </a:p>
          <a:p>
            <a:pPr lvl="0">
              <a:buClr>
                <a:schemeClr val="dk1"/>
              </a:buClr>
              <a:buSzPts val="1100"/>
            </a:pPr>
            <a:r>
              <a:rPr lang="en-GB" sz="900" dirty="0">
                <a:latin typeface="Courier New"/>
                <a:ea typeface="Courier New"/>
                <a:cs typeface="Courier New"/>
                <a:sym typeface="Courier New"/>
              </a:rPr>
              <a:t>SELECT *</a:t>
            </a:r>
          </a:p>
          <a:p>
            <a:pPr lvl="0">
              <a:buClr>
                <a:schemeClr val="dk1"/>
              </a:buClr>
              <a:buSzPts val="1100"/>
            </a:pPr>
            <a:r>
              <a:rPr lang="en-GB" sz="900" dirty="0">
                <a:latin typeface="Courier New"/>
                <a:ea typeface="Courier New"/>
                <a:cs typeface="Courier New"/>
                <a:sym typeface="Courier New"/>
              </a:rPr>
              <a:t>FROM purchase</a:t>
            </a:r>
          </a:p>
          <a:p>
            <a:pPr lvl="0">
              <a:buClr>
                <a:schemeClr val="dk1"/>
              </a:buClr>
              <a:buSzPts val="1100"/>
            </a:pPr>
            <a:r>
              <a:rPr lang="en-GB" sz="900" dirty="0">
                <a:latin typeface="Courier New"/>
                <a:ea typeface="Courier New"/>
                <a:cs typeface="Courier New"/>
                <a:sym typeface="Courier New"/>
              </a:rPr>
              <a:t>LIMIT 5;</a:t>
            </a:r>
          </a:p>
          <a:p>
            <a:pPr marL="0" marR="0" lvl="0" indent="0" algn="l" rtl="0">
              <a:lnSpc>
                <a:spcPct val="100000"/>
              </a:lnSpc>
              <a:spcBef>
                <a:spcPts val="0"/>
              </a:spcBef>
              <a:spcAft>
                <a:spcPts val="0"/>
              </a:spcAft>
              <a:buClr>
                <a:srgbClr val="000000"/>
              </a:buClr>
              <a:buSzPts val="900"/>
              <a:buFont typeface="Arial"/>
              <a:buNone/>
            </a:pP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t-EE" sz="1200" b="1" i="0" u="none" strike="noStrike" cap="none" dirty="0">
                <a:solidFill>
                  <a:srgbClr val="4E636E"/>
                </a:solidFill>
                <a:latin typeface="Roboto"/>
                <a:ea typeface="Roboto"/>
                <a:cs typeface="Roboto"/>
                <a:sym typeface="Roboto"/>
              </a:rPr>
              <a:t>Quiz table </a:t>
            </a:r>
            <a:r>
              <a:rPr lang="et-EE" sz="1200" b="0" i="0" u="none" strike="noStrike" cap="none" dirty="0">
                <a:solidFill>
                  <a:srgbClr val="000000"/>
                </a:solidFill>
                <a:latin typeface="Roboto"/>
                <a:ea typeface="Roboto"/>
                <a:cs typeface="Roboto"/>
                <a:sym typeface="Roboto"/>
              </a:rPr>
              <a:t>has the following columns: user_id, style, fit, shape, color</a:t>
            </a:r>
          </a:p>
          <a:p>
            <a:pPr marL="0" marR="0" lvl="0" indent="0" algn="l" rtl="0">
              <a:lnSpc>
                <a:spcPct val="115000"/>
              </a:lnSpc>
              <a:spcBef>
                <a:spcPts val="0"/>
              </a:spcBef>
              <a:spcAft>
                <a:spcPts val="0"/>
              </a:spcAft>
              <a:buClr>
                <a:schemeClr val="dk1"/>
              </a:buClr>
              <a:buSzPts val="1100"/>
              <a:buFont typeface="Arial"/>
              <a:buNone/>
            </a:pPr>
            <a:r>
              <a:rPr lang="et-EE" sz="1200" b="1" i="0" u="none" strike="noStrike" cap="none" dirty="0">
                <a:solidFill>
                  <a:srgbClr val="4E636E"/>
                </a:solidFill>
                <a:latin typeface="Roboto"/>
                <a:ea typeface="Roboto"/>
                <a:cs typeface="Roboto"/>
                <a:sym typeface="Roboto"/>
              </a:rPr>
              <a:t>Home_try_on table</a:t>
            </a:r>
            <a:r>
              <a:rPr lang="et-EE" sz="1200" b="0" i="0" u="none" strike="noStrike" cap="none" dirty="0">
                <a:solidFill>
                  <a:srgbClr val="000000"/>
                </a:solidFill>
                <a:latin typeface="Roboto"/>
                <a:ea typeface="Roboto"/>
                <a:cs typeface="Roboto"/>
                <a:sym typeface="Roboto"/>
              </a:rPr>
              <a:t>: user_id, number_of_pairs, address</a:t>
            </a:r>
          </a:p>
          <a:p>
            <a:pPr marL="0" marR="0" lvl="0" indent="0" algn="l" rtl="0">
              <a:lnSpc>
                <a:spcPct val="115000"/>
              </a:lnSpc>
              <a:spcBef>
                <a:spcPts val="0"/>
              </a:spcBef>
              <a:spcAft>
                <a:spcPts val="0"/>
              </a:spcAft>
              <a:buClr>
                <a:schemeClr val="dk1"/>
              </a:buClr>
              <a:buSzPts val="1100"/>
              <a:buFont typeface="Arial"/>
              <a:buNone/>
            </a:pPr>
            <a:r>
              <a:rPr lang="et-EE" sz="1200" b="1" dirty="0">
                <a:solidFill>
                  <a:srgbClr val="4E636E"/>
                </a:solidFill>
                <a:latin typeface="Roboto"/>
                <a:ea typeface="Roboto"/>
                <a:cs typeface="Roboto"/>
                <a:sym typeface="Roboto"/>
              </a:rPr>
              <a:t>Purhase table: </a:t>
            </a:r>
            <a:r>
              <a:rPr lang="et-EE" sz="1200" dirty="0">
                <a:solidFill>
                  <a:schemeClr val="tx1"/>
                </a:solidFill>
                <a:latin typeface="Roboto"/>
                <a:ea typeface="Roboto"/>
                <a:cs typeface="Roboto"/>
                <a:sym typeface="Roboto"/>
              </a:rPr>
              <a:t>user_</a:t>
            </a:r>
            <a:r>
              <a:rPr lang="et-EE" sz="1200" dirty="0">
                <a:latin typeface="Roboto"/>
                <a:ea typeface="Roboto"/>
                <a:cs typeface="Roboto"/>
                <a:sym typeface="Roboto"/>
              </a:rPr>
              <a:t>id, product_id, style, model_name, color, price</a:t>
            </a:r>
            <a:endParaRPr lang="en-US"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425896710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TotalTime>
  <Words>549</Words>
  <Application>Microsoft Office PowerPoint</Application>
  <PresentationFormat>On-screen Show (16:9)</PresentationFormat>
  <Paragraphs>94</Paragraphs>
  <Slides>10</Slides>
  <Notes>10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10</vt:i4>
      </vt:variant>
    </vt:vector>
  </HeadingPairs>
  <TitlesOfParts>
    <vt:vector size="19" baseType="lpstr">
      <vt:lpstr>Roboto</vt:lpstr>
      <vt:lpstr>Arial</vt:lpstr>
      <vt:lpstr>Roboto Black</vt:lpstr>
      <vt:lpstr>Courier New</vt:lpstr>
      <vt:lpstr>Roboto Thin</vt:lpstr>
      <vt:lpstr>Dosis</vt:lpstr>
      <vt:lpstr>Simple Light</vt:lpstr>
      <vt:lpstr>Simple Light</vt:lpstr>
      <vt:lpstr>Simple Light</vt:lpstr>
      <vt:lpstr>SQL Capstone Templates</vt:lpstr>
      <vt:lpstr>PowerPoint Presentation</vt:lpstr>
      <vt:lpstr>Example 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Djan</dc:creator>
  <cp:lastModifiedBy>Andrei Grigorjev</cp:lastModifiedBy>
  <cp:revision>13</cp:revision>
  <dcterms:modified xsi:type="dcterms:W3CDTF">2018-07-16T19:25:42Z</dcterms:modified>
</cp:coreProperties>
</file>